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94" r:id="rId2"/>
    <p:sldMasterId id="2147483724" r:id="rId3"/>
    <p:sldMasterId id="2147483742" r:id="rId4"/>
    <p:sldMasterId id="2147483754" r:id="rId5"/>
    <p:sldMasterId id="2147483766" r:id="rId6"/>
  </p:sldMasterIdLst>
  <p:notesMasterIdLst>
    <p:notesMasterId r:id="rId36"/>
  </p:notesMasterIdLst>
  <p:sldIdLst>
    <p:sldId id="261" r:id="rId7"/>
    <p:sldId id="260" r:id="rId8"/>
    <p:sldId id="433" r:id="rId9"/>
    <p:sldId id="434" r:id="rId10"/>
    <p:sldId id="262" r:id="rId11"/>
    <p:sldId id="435" r:id="rId12"/>
    <p:sldId id="257" r:id="rId13"/>
    <p:sldId id="436" r:id="rId14"/>
    <p:sldId id="437" r:id="rId15"/>
    <p:sldId id="438" r:id="rId16"/>
    <p:sldId id="451" r:id="rId17"/>
    <p:sldId id="391" r:id="rId18"/>
    <p:sldId id="444" r:id="rId19"/>
    <p:sldId id="449" r:id="rId20"/>
    <p:sldId id="460" r:id="rId21"/>
    <p:sldId id="461" r:id="rId22"/>
    <p:sldId id="453" r:id="rId23"/>
    <p:sldId id="458" r:id="rId24"/>
    <p:sldId id="459" r:id="rId25"/>
    <p:sldId id="466" r:id="rId26"/>
    <p:sldId id="454" r:id="rId27"/>
    <p:sldId id="462" r:id="rId28"/>
    <p:sldId id="463" r:id="rId29"/>
    <p:sldId id="464" r:id="rId30"/>
    <p:sldId id="256" r:id="rId31"/>
    <p:sldId id="289" r:id="rId32"/>
    <p:sldId id="465" r:id="rId33"/>
    <p:sldId id="467" r:id="rId34"/>
    <p:sldId id="287" r:id="rId35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Georgia" panose="02040502050405020303" pitchFamily="18" charset="0"/>
      <p:regular r:id="rId48"/>
      <p:bold r:id="rId49"/>
      <p:italic r:id="rId50"/>
      <p:boldItalic r:id="rId51"/>
    </p:embeddedFont>
    <p:embeddedFont>
      <p:font typeface="Trebuchet MS" panose="020B0603020202020204" pitchFamily="34" charset="0"/>
      <p:regular r:id="rId52"/>
      <p:bold r:id="rId53"/>
      <p:italic r:id="rId54"/>
      <p:boldItalic r:id="rId55"/>
    </p:embeddedFont>
    <p:embeddedFont>
      <p:font typeface="Tw Cen MT" panose="020B0602020104020603" pitchFamily="34" charset="0"/>
      <p:regular r:id="rId56"/>
      <p:bold r:id="rId57"/>
      <p:italic r:id="rId58"/>
      <p:boldItalic r:id="rId59"/>
    </p:embeddedFont>
    <p:embeddedFont>
      <p:font typeface="Wingdings 3" panose="05040102010807070707" pitchFamily="18" charset="2"/>
      <p:regular r:id="rId6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1" roundtripDataSignature="AMtx7mhhqYbq+HlaQrO9QN4kEsmT3Omo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990033"/>
    <a:srgbClr val="35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556344-3776-4A1C-9F10-86E8BCFB8204}">
  <a:tblStyle styleId="{84556344-3776-4A1C-9F10-86E8BCFB820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tcBdr/>
        <a:fill>
          <a:solidFill>
            <a:srgbClr val="DEE7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7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CE71532-EF51-46E9-A993-35381D1DA588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8EC4561-8BD4-451A-999C-CFF87D881EDE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3CE919-FE2D-48C0-B0B6-679DD19A808B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F1F5"/>
          </a:solidFill>
        </a:fill>
      </a:tcStyle>
    </a:wholeTbl>
    <a:band1H>
      <a:tcTxStyle/>
      <a:tcStyle>
        <a:tcBdr/>
        <a:fill>
          <a:solidFill>
            <a:srgbClr val="CEE2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E2EA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8F1F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E8F1F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2153" autoAdjust="0"/>
  </p:normalViewPr>
  <p:slideViewPr>
    <p:cSldViewPr snapToGrid="0">
      <p:cViewPr varScale="1">
        <p:scale>
          <a:sx n="79" d="100"/>
          <a:sy n="79" d="100"/>
        </p:scale>
        <p:origin x="16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11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11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113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1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14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90441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0671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114944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49199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193553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074326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749355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3572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2549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4225926"/>
            <a:ext cx="40513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‹№›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65125"/>
            <a:ext cx="7226300" cy="3279775"/>
          </a:xfrm>
          <a:prstGeom prst="homePlate">
            <a:avLst/>
          </a:prstGeom>
          <a:solidFill>
            <a:srgbClr val="218F9E"/>
          </a:solidFill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hevron 7"/>
          <p:cNvSpPr/>
          <p:nvPr userDrawn="1"/>
        </p:nvSpPr>
        <p:spPr>
          <a:xfrm>
            <a:off x="5842000" y="365125"/>
            <a:ext cx="3187700" cy="3279775"/>
          </a:xfrm>
          <a:prstGeom prst="chevron">
            <a:avLst/>
          </a:prstGeom>
          <a:solidFill>
            <a:srgbClr val="0A3D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863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20674"/>
            <a:ext cx="7296150" cy="1325563"/>
          </a:xfrm>
          <a:prstGeom prst="homePlate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8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4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9746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20674"/>
            <a:ext cx="7321550" cy="1325563"/>
          </a:xfrm>
          <a:prstGeom prst="homePlate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33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2256"/>
            <a:ext cx="7219950" cy="1408907"/>
          </a:xfrm>
          <a:prstGeom prst="homePlate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75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84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45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84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49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50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1"/>
            <a:ext cx="1728788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319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19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8133" y="5410202"/>
            <a:ext cx="20574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7318" y="5410202"/>
            <a:ext cx="384366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2684" y="5410200"/>
            <a:ext cx="578317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27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12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8993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35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35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469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15" y="2249486"/>
            <a:ext cx="3487337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6" y="2249485"/>
            <a:ext cx="348495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17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58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64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99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4450881" cy="163988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5541" y="609602"/>
            <a:ext cx="2750018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2249486"/>
            <a:ext cx="4450883" cy="354171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09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955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65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77634" y="73239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3028" y="276497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804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8766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328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45939" y="3360263"/>
            <a:ext cx="2406551" cy="243093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78160" y="3363435"/>
            <a:ext cx="2396873" cy="243093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68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24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542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009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303" y="945913"/>
            <a:ext cx="6477805" cy="2618554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303" y="3564468"/>
            <a:ext cx="6477804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5343" y="329308"/>
            <a:ext cx="4457751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3295" y="134930"/>
            <a:ext cx="608264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2149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48A87A34-81AB-432B-8DAE-1953F412C126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2095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75" y="1756130"/>
            <a:ext cx="6464295" cy="2050065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875" y="3806196"/>
            <a:ext cx="6464295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9224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290" y="958038"/>
            <a:ext cx="7204226" cy="105930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6875" y="2165621"/>
            <a:ext cx="3483864" cy="329385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705" y="2171769"/>
            <a:ext cx="3483864" cy="328709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085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75" y="953337"/>
            <a:ext cx="7205746" cy="1056319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875" y="2169728"/>
            <a:ext cx="348386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6875" y="2974448"/>
            <a:ext cx="3483864" cy="249387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0753" y="2173182"/>
            <a:ext cx="348386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0753" y="2971670"/>
            <a:ext cx="3483864" cy="248719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737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8644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1873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450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19" y="952578"/>
            <a:ext cx="2456260" cy="2322176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500" y="952579"/>
            <a:ext cx="4509353" cy="4505221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219" y="3274754"/>
            <a:ext cx="2456260" cy="2178918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0457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482171"/>
            <a:ext cx="3055900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43" y="1129513"/>
            <a:ext cx="4391154" cy="192420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1122543"/>
            <a:ext cx="209337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6185" y="3053722"/>
            <a:ext cx="4384865" cy="2096013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3975" y="5469857"/>
            <a:ext cx="4387204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43975" y="318641"/>
            <a:ext cx="365836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32596" y="137408"/>
            <a:ext cx="608264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844095" y="643464"/>
            <a:ext cx="440969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3440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09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532" y="798974"/>
            <a:ext cx="121180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7702" y="798974"/>
            <a:ext cx="5871623" cy="465988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5898779" y="3066347"/>
            <a:ext cx="4663440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7814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7317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7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621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042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01280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1603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1075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740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5962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4972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0480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0188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37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43166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t>‹№›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2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7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2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1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7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0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5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015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849353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347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39EEA-B55E-4D74-AE12-4E1E6EA2BB5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F408F-56D8-49A6-8B85-83ABFFEF5CE1}" type="slidenum">
              <a:rPr lang="en-US" smtClean="0"/>
              <a:t>‹№›</a:t>
            </a:fld>
            <a:endParaRPr lang="en-US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628650" y="332580"/>
            <a:ext cx="7143750" cy="1325563"/>
          </a:xfrm>
          <a:prstGeom prst="homePlate">
            <a:avLst/>
          </a:prstGeom>
          <a:solidFill>
            <a:srgbClr val="218F9E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hevron 8"/>
          <p:cNvSpPr/>
          <p:nvPr userDrawn="1"/>
        </p:nvSpPr>
        <p:spPr>
          <a:xfrm>
            <a:off x="7613650" y="331389"/>
            <a:ext cx="1174750" cy="1314848"/>
          </a:xfrm>
          <a:prstGeom prst="chevron">
            <a:avLst/>
          </a:prstGeom>
          <a:solidFill>
            <a:srgbClr val="0A3D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8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6600">
            <a:solidFill>
              <a:srgbClr val="E5E5E5"/>
            </a:solidFill>
            <a:prstDash val="solid"/>
          </a:ln>
          <a:solidFill>
            <a:schemeClr val="bg1">
              <a:lumMod val="9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100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9144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7703" y="953325"/>
            <a:ext cx="720245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703" y="2171769"/>
            <a:ext cx="7202456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24623" y="330370"/>
            <a:ext cx="188654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7703" y="329308"/>
            <a:ext cx="445412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8558" y="137408"/>
            <a:ext cx="608264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1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accent6">
                <a:lumMod val="40000"/>
                <a:lumOff val="6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73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062A19-FBE4-4B75-A585-08D975619D45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7018F5-5683-4796-BE16-FA4868846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6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5.jpeg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99626" y="4052088"/>
            <a:ext cx="4495636" cy="1405129"/>
          </a:xfrm>
        </p:spPr>
        <p:txBody>
          <a:bodyPr>
            <a:noAutofit/>
          </a:bodyPr>
          <a:lstStyle/>
          <a:p>
            <a:r>
              <a:rPr lang="ru-RU" sz="1600" dirty="0" err="1">
                <a:latin typeface="Arial Black" panose="020B0A04020102020204" pitchFamily="34" charset="0"/>
              </a:rPr>
              <a:t>Річний</a:t>
            </a:r>
            <a:r>
              <a:rPr lang="ru-RU" sz="1600" dirty="0">
                <a:latin typeface="Arial Black" panose="020B0A04020102020204" pitchFamily="34" charset="0"/>
              </a:rPr>
              <a:t> </a:t>
            </a:r>
            <a:r>
              <a:rPr lang="ru-RU" sz="1600" dirty="0" err="1">
                <a:latin typeface="Arial Black" panose="020B0A04020102020204" pitchFamily="34" charset="0"/>
              </a:rPr>
              <a:t>звіт</a:t>
            </a:r>
            <a:r>
              <a:rPr lang="ru-RU" sz="1600" dirty="0">
                <a:latin typeface="Arial Black" panose="020B0A04020102020204" pitchFamily="34" charset="0"/>
              </a:rPr>
              <a:t> про </a:t>
            </a:r>
            <a:r>
              <a:rPr lang="ru-RU" sz="1600" dirty="0" err="1">
                <a:latin typeface="Arial Black" panose="020B0A04020102020204" pitchFamily="34" charset="0"/>
              </a:rPr>
              <a:t>діяльність</a:t>
            </a:r>
            <a:r>
              <a:rPr lang="ru-RU" sz="1600" dirty="0">
                <a:latin typeface="Arial Black" panose="020B0A04020102020204" pitchFamily="34" charset="0"/>
              </a:rPr>
              <a:t> закладу </a:t>
            </a:r>
            <a:r>
              <a:rPr lang="ru-RU" sz="1600" dirty="0" err="1">
                <a:latin typeface="Arial Black" panose="020B0A04020102020204" pitchFamily="34" charset="0"/>
              </a:rPr>
              <a:t>освіти</a:t>
            </a:r>
            <a:r>
              <a:rPr lang="ru-RU" sz="1600" dirty="0">
                <a:latin typeface="Arial Black" panose="020B0A04020102020204" pitchFamily="34" charset="0"/>
              </a:rPr>
              <a:t> 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             Директор </a:t>
            </a:r>
            <a:r>
              <a:rPr lang="ru-RU" sz="1600" dirty="0" err="1">
                <a:latin typeface="Arial Black" panose="020B0A04020102020204" pitchFamily="34" charset="0"/>
              </a:rPr>
              <a:t>Тетяна</a:t>
            </a:r>
            <a:r>
              <a:rPr lang="ru-RU" sz="1600" dirty="0">
                <a:latin typeface="Arial Black" panose="020B0A04020102020204" pitchFamily="34" charset="0"/>
              </a:rPr>
              <a:t> </a:t>
            </a:r>
            <a:r>
              <a:rPr lang="ru-RU" sz="1600" dirty="0" err="1">
                <a:latin typeface="Arial Black" panose="020B0A04020102020204" pitchFamily="34" charset="0"/>
              </a:rPr>
              <a:t>Цимбалюк</a:t>
            </a:r>
            <a:endParaRPr lang="ru-RU" sz="1600" dirty="0">
              <a:latin typeface="Arial Black" panose="020B0A04020102020204" pitchFamily="34" charset="0"/>
            </a:endParaRPr>
          </a:p>
          <a:p>
            <a:endParaRPr lang="ru-RU" sz="1200" dirty="0"/>
          </a:p>
          <a:p>
            <a:endParaRPr lang="ru-RU" sz="1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738" y="218791"/>
            <a:ext cx="7393021" cy="3279775"/>
          </a:xfrm>
        </p:spPr>
        <p:txBody>
          <a:bodyPr/>
          <a:lstStyle/>
          <a:p>
            <a:pPr algn="ctr"/>
            <a:r>
              <a:rPr lang="uk-UA" sz="4000" dirty="0">
                <a:solidFill>
                  <a:schemeClr val="bg1"/>
                </a:solidFill>
                <a:latin typeface="Arial Black" panose="020B0A04020102020204" pitchFamily="34" charset="0"/>
              </a:rPr>
              <a:t>Освітній процес в 2022 -2023 </a:t>
            </a:r>
            <a:r>
              <a:rPr lang="uk-UA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н.р</a:t>
            </a:r>
            <a:r>
              <a:rPr lang="uk-UA" sz="4000" dirty="0">
                <a:solidFill>
                  <a:schemeClr val="bg1"/>
                </a:solidFill>
                <a:latin typeface="Arial Black" panose="020B0A04020102020204" pitchFamily="34" charset="0"/>
              </a:rPr>
              <a:t>.: досягнення та успіхи,</a:t>
            </a:r>
            <a:br>
              <a:rPr lang="uk-UA" sz="4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uk-UA" sz="4000" dirty="0">
                <a:solidFill>
                  <a:schemeClr val="bg1"/>
                </a:solidFill>
                <a:latin typeface="Arial Black" panose="020B0A04020102020204" pitchFamily="34" charset="0"/>
              </a:rPr>
              <a:t>виклики та труднощі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0CE679-C742-4332-8644-DAE378EF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38" y="3616507"/>
            <a:ext cx="3718882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40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79B38-A28D-4EB9-9E16-A99369D9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200229"/>
            <a:ext cx="8286750" cy="1478570"/>
          </a:xfrm>
        </p:spPr>
        <p:txBody>
          <a:bodyPr/>
          <a:lstStyle/>
          <a:p>
            <a:r>
              <a:rPr lang="uk-UA" dirty="0"/>
              <a:t>                   </a:t>
            </a:r>
            <a:r>
              <a:rPr lang="uk-UA" dirty="0">
                <a:latin typeface="Arial Black" panose="020B0A04020102020204" pitchFamily="34" charset="0"/>
              </a:rPr>
              <a:t>ДЕНЬ цивільного захисту</a:t>
            </a:r>
          </a:p>
        </p:txBody>
      </p:sp>
      <p:pic>
        <p:nvPicPr>
          <p:cNvPr id="4105" name="Picture 9" descr="C:\Users\sveti\OneDrive\Рабочий стол\ФОТО\DSC_03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3816" y="1761483"/>
            <a:ext cx="3864940" cy="26801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sveti\OneDrive\Рабочий стол\ФОТО\DSC_04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96" y="1169078"/>
            <a:ext cx="4076886" cy="27076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0397A4-C713-4D35-BDBF-9BCF13A05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419" y="3904192"/>
            <a:ext cx="4271341" cy="28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6102DA-823D-444B-B6EF-7F501CC23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676" y="208790"/>
            <a:ext cx="4285324" cy="286175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ADDE-1196-4918-9F3C-921975ACF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 descr="C:\Users\sveti\OneDrive\Рабочий стол\ФОТО\DSC_039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30" y="208790"/>
            <a:ext cx="4308714" cy="28617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veti\OneDrive\Рабочий стол\ФОТО\DSC_04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3" y="3429000"/>
            <a:ext cx="4308861" cy="28617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45FEB5-3E93-4B68-8AE7-46B84A2B0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676" y="3429000"/>
            <a:ext cx="4285324" cy="285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16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766" y="322687"/>
            <a:ext cx="7559572" cy="150949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>
                <a:latin typeface="Arial Black" panose="020B0A04020102020204" pitchFamily="34" charset="0"/>
                <a:ea typeface="Times New Roman" panose="02020603050405020304" pitchFamily="18" charset="0"/>
              </a:rPr>
              <a:t>П</a:t>
            </a:r>
            <a:r>
              <a:rPr lang="uk-UA" sz="24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сихологічна підтримка учасників   освітнього процесу  в умовах воєнного/післявоєнного стану, перегляд </a:t>
            </a:r>
            <a:r>
              <a:rPr lang="uk-UA" sz="2400" dirty="0" err="1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антибулінгових</a:t>
            </a:r>
            <a:r>
              <a:rPr lang="uk-UA" sz="24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політик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2071A3C-938C-451F-84ED-B25DF75B6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664" y="1608307"/>
            <a:ext cx="8210145" cy="5081812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ормування вміння ефективно вирішувати конфлікти, бути толерантними до думки інших, протистояти насильству, дискримінації в колективі </a:t>
            </a:r>
          </a:p>
          <a:p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клас -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Факультативний  курс 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«Психологія  спілкування»</a:t>
            </a:r>
          </a:p>
          <a:p>
            <a:pPr algn="just">
              <a:spcBef>
                <a:spcPts val="380"/>
              </a:spcBef>
              <a:spcAft>
                <a:spcPts val="600"/>
              </a:spcAft>
              <a:tabLst>
                <a:tab pos="1403350" algn="l"/>
                <a:tab pos="2707005" algn="l"/>
                <a:tab pos="3580130" algn="l"/>
                <a:tab pos="4269740" algn="l"/>
                <a:tab pos="4827270" algn="l"/>
                <a:tab pos="5913755" algn="l"/>
              </a:tabLst>
            </a:pP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клас  - Корекційно - 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розвиткова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програма формування стійкості до стресу в дітей дошкільного та шкільного віку «Безпечний простір»</a:t>
            </a:r>
            <a:endParaRPr lang="uk-UA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tabLst>
                <a:tab pos="1403350" algn="l"/>
                <a:tab pos="2707005" algn="l"/>
                <a:tab pos="3580130" algn="l"/>
                <a:tab pos="4269740" algn="l"/>
                <a:tab pos="4827270" algn="l"/>
                <a:tab pos="5913755" algn="l"/>
              </a:tabLst>
            </a:pP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7 клас – Профілактично-просвітницька п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рограма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«Особиста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гідність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Громадянська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позиція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tabLst>
                <a:tab pos="1403350" algn="l"/>
                <a:tab pos="2707005" algn="l"/>
                <a:tab pos="3580130" algn="l"/>
                <a:tab pos="4269740" algn="l"/>
                <a:tab pos="4827270" algn="l"/>
                <a:tab pos="5913755" algn="l"/>
              </a:tabLst>
            </a:pP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клас  -   Факультативний  курс   «Основи самовизначення особистості».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2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8BFBB-2596-41AD-8BE7-22D2FEFC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39" y="521110"/>
            <a:ext cx="7059561" cy="138389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Антибулінгова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органами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Службою у справах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1B290B-E60B-42FA-99C6-B92B6208D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506" y="1264555"/>
            <a:ext cx="6564486" cy="517515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1-4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10 головних правил безпеки для дітей</a:t>
            </a:r>
            <a:endParaRPr lang="uk-UA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6146" name="Picture 2" descr="C:\Users\sveti\OneDrive\Рабочий стол\изображение_viber_2023-02-21_08-45-23-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" y="1767913"/>
            <a:ext cx="4159230" cy="31324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442" y="3334123"/>
            <a:ext cx="4299094" cy="32377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76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8BFBB-2596-41AD-8BE7-22D2FEFC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515" y="624110"/>
            <a:ext cx="7016885" cy="66966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b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1B290B-E60B-42FA-99C6-B92B6208D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927" y="1682844"/>
            <a:ext cx="7305473" cy="517515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/>
              <a:t>ФОТО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BA51D2-39AB-4B81-835C-31EEB9EB5A2D}"/>
              </a:ext>
            </a:extLst>
          </p:cNvPr>
          <p:cNvSpPr txBox="1"/>
          <p:nvPr/>
        </p:nvSpPr>
        <p:spPr>
          <a:xfrm>
            <a:off x="1322962" y="518815"/>
            <a:ext cx="66148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 err="1">
                <a:solidFill>
                  <a:srgbClr val="0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Відпрацювання</a:t>
            </a:r>
            <a:r>
              <a:rPr lang="ru-RU" sz="2800" b="1" i="0" dirty="0">
                <a:solidFill>
                  <a:srgbClr val="0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правил </a:t>
            </a:r>
            <a:r>
              <a:rPr lang="ru-RU" sz="2800" b="1" i="0" dirty="0" err="1">
                <a:solidFill>
                  <a:srgbClr val="0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інформаційної</a:t>
            </a:r>
            <a:r>
              <a:rPr lang="ru-RU" sz="2800" b="1" i="0" dirty="0">
                <a:solidFill>
                  <a:srgbClr val="0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solidFill>
                  <a:srgbClr val="0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безпеки</a:t>
            </a:r>
            <a:r>
              <a:rPr lang="ru-RU" sz="2800" b="1" i="0" dirty="0">
                <a:solidFill>
                  <a:srgbClr val="0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solidFill>
                  <a:srgbClr val="0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під</a:t>
            </a:r>
            <a:r>
              <a:rPr lang="ru-RU" sz="2800" b="1" i="0" dirty="0">
                <a:solidFill>
                  <a:srgbClr val="0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час </a:t>
            </a:r>
            <a:r>
              <a:rPr lang="ru-RU" sz="2800" b="1" i="0" dirty="0" err="1">
                <a:solidFill>
                  <a:srgbClr val="0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війни</a:t>
            </a:r>
            <a:r>
              <a:rPr lang="ru-RU" sz="2800" b="1" i="0" dirty="0">
                <a:solidFill>
                  <a:srgbClr val="0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з </a:t>
            </a:r>
            <a:r>
              <a:rPr lang="ru-RU" sz="2800" b="1" i="0" dirty="0" err="1">
                <a:solidFill>
                  <a:srgbClr val="0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учнями</a:t>
            </a:r>
            <a:endParaRPr lang="uk-UA" sz="28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F95D5C-6303-4342-AA50-392785D19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72506"/>
            <a:ext cx="4212075" cy="42120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443415-E0E4-457E-9092-608A7CEA4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925" y="2973422"/>
            <a:ext cx="3810000" cy="381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568357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B4683-861A-4621-8F11-F67A85E0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158" y="155643"/>
            <a:ext cx="6890426" cy="416750"/>
          </a:xfrm>
        </p:spPr>
        <p:txBody>
          <a:bodyPr>
            <a:normAutofit fontScale="90000"/>
          </a:bodyPr>
          <a:lstStyle/>
          <a:p>
            <a:r>
              <a:rPr lang="uk-UA" sz="2400" dirty="0">
                <a:latin typeface="Arial Black" panose="020B0A04020102020204" pitchFamily="34" charset="0"/>
              </a:rPr>
              <a:t>Організація харчування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241963B-53D9-44F0-AE8B-ED627DA00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11" y="710099"/>
            <a:ext cx="8531157" cy="582688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              </a:t>
            </a:r>
            <a:r>
              <a:rPr lang="uk-UA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виконання Постанови Кабінету міністрів України від </a:t>
            </a:r>
            <a:r>
              <a:rPr lang="uk-UA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 березня 2021 р. № 305 «Про                              з                   затвердження     норм та Порядку організації харчування у закладах освіти та дитячих закладах оздоровлення та відпочинку» ( змінами) ,на виконання рішення </a:t>
            </a:r>
            <a:r>
              <a:rPr lang="uk-UA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виконавчого комітету Полтавської міської ради</a:t>
            </a:r>
            <a:r>
              <a:rPr lang="uk-UA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метою забезпечення раціональним та якісним гарячим харчуванням  учнів у школі </a:t>
            </a:r>
            <a:r>
              <a:rPr lang="uk-UA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uk-UA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рганізовано  одноразове безоплатне  гаряче харчування (сніданок) для учнів 1-4 класів та учнів пільгових категорій 5-11 класів для:</a:t>
            </a:r>
            <a:endParaRPr lang="uk-UA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1.1. Учнів 1-4 класів – згідно списків по класах. </a:t>
            </a:r>
            <a:endParaRPr lang="uk-UA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uk-UA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1.2. Учнів 5-11 класів із числа:</a:t>
            </a:r>
            <a:endParaRPr lang="uk-UA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ітей з особливими освітніми потребами, які навчаються у інклюзивних класах закладів загальної середньої освіти</a:t>
            </a:r>
            <a:endParaRPr lang="uk-UA" sz="1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 з числа внутрішньо переміщених осіб чи діти, які мають статус дитини, яка постраждала внаслідок воєнних дій і збройних конфліктів (за наявності відповідних документів):</a:t>
            </a:r>
            <a:endParaRPr lang="uk-UA" sz="1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  <a:tabLst>
                <a:tab pos="988060" algn="l"/>
              </a:tabLst>
            </a:pPr>
            <a:r>
              <a:rPr lang="uk-UA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Учнів, батьки яких захищали незалежність, </a:t>
            </a:r>
            <a:r>
              <a:rPr lang="uk-UA" sz="19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суверинітет</a:t>
            </a:r>
            <a:r>
              <a:rPr lang="uk-UA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територіальну цілісність України і брали безпосередню участь в антитерористичній операції та/або Об’єднаних сил  і отримали статус учасника бойових дій або особи з інвалідністю внаслідок війни під час безпосередньої участі в антитерористичній операції та/або Об’єднаних сил  "(за наявності відповідних документів)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  <a:tabLst>
                <a:tab pos="988060" algn="l"/>
              </a:tabLst>
            </a:pPr>
            <a:r>
              <a:rPr lang="uk-UA" sz="1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Дітей з малозабезпечених родин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  <a:tabLst>
                <a:tab pos="988060" algn="l"/>
              </a:tabLst>
            </a:pPr>
            <a:r>
              <a:rPr lang="uk-UA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Дітей з числа осіб визначених у статтях 10 та 10</a:t>
            </a:r>
            <a:r>
              <a:rPr lang="uk-UA" sz="19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Закону України "Про статус ветеранів війни, гарантії їх соціального захисту"(за наявності відповідних документів)</a:t>
            </a:r>
            <a:endParaRPr lang="uk-UA" sz="19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  <a:tabLst>
                <a:tab pos="988060" algn="l"/>
              </a:tabLst>
            </a:pPr>
            <a:endParaRPr lang="uk-UA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  <a:tabLst>
                <a:tab pos="988060" algn="l"/>
              </a:tabLst>
            </a:pPr>
            <a:endParaRPr lang="uk-UA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  <a:tabLst>
                <a:tab pos="988060" algn="l"/>
              </a:tabLst>
            </a:pP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43290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BFBD0-4EED-4592-A51D-9E98CED7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46538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Arial Black" panose="020B0A04020102020204" pitchFamily="34" charset="0"/>
              </a:rPr>
              <a:t>Здорове харчування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F33066-815B-40D5-917B-360E1241A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81" r="681"/>
          <a:stretch/>
        </p:blipFill>
        <p:spPr>
          <a:xfrm>
            <a:off x="61465" y="1343176"/>
            <a:ext cx="9021070" cy="41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31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C490C-7E34-47A5-91B7-15715F91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87" y="355058"/>
            <a:ext cx="2998262" cy="1600200"/>
          </a:xfrm>
        </p:spPr>
        <p:txBody>
          <a:bodyPr>
            <a:normAutofit/>
          </a:bodyPr>
          <a:lstStyle/>
          <a:p>
            <a:r>
              <a:rPr kumimoji="0" lang="uk-UA" sz="3600" b="1" i="0" u="none" strike="noStrike" kern="1200" cap="none" spc="0" normalizeH="0" baseline="0" noProof="0" dirty="0">
                <a:ln w="6600">
                  <a:solidFill>
                    <a:srgbClr val="E5E5E5"/>
                  </a:solidFill>
                  <a:prstDash val="solid"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Стратегічна  ціль № 2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0802547-57BA-45DB-916B-6A0F8C9F3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31" y="753892"/>
            <a:ext cx="5378167" cy="5820250"/>
          </a:xfrm>
        </p:spPr>
        <p:txBody>
          <a:bodyPr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uk-UA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uk-UA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ru-RU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Організація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освітнього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процесу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здійснювалось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очному і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дистанційному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режимах,  за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змішаною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формою. </a:t>
            </a:r>
            <a:r>
              <a:rPr lang="ru-RU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авчання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було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організовано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ІІ зміни 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uk-UA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Складені 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розклади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занять, у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яких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передбачено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проведення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уроків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очно 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закладі освіти та дистанційно: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uk-UA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1-4 класи – 1-4 </a:t>
            </a:r>
            <a:r>
              <a:rPr lang="uk-UA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уроки</a:t>
            </a:r>
            <a:r>
              <a:rPr lang="uk-UA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очно; 5,6 урок – дистанційно.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uk-UA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5-10 класи –1-6 </a:t>
            </a:r>
            <a:r>
              <a:rPr lang="uk-UA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уроки</a:t>
            </a:r>
            <a:r>
              <a:rPr lang="uk-UA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очно; 7,8 урок- дистанційно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uk-UA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метою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якісного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виконання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навчальних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уроки в синхронному/асинхронному  режимах 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змінювались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рази в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місяць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uk-UA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організовував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освітній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використанням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технологій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дистанційного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допомогою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технічних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засобів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комунікації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uk-UA" sz="2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25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4E41876-C6E9-41E8-A226-D507CB291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20755" cy="4080753"/>
          </a:xfrm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990033"/>
                </a:solidFill>
              </a:rPr>
              <a:t>  </a:t>
            </a:r>
            <a:endParaRPr lang="uk-UA" sz="2000" b="1" dirty="0"/>
          </a:p>
          <a:p>
            <a:endParaRPr lang="uk-UA" sz="2000" b="1" u="sng" dirty="0"/>
          </a:p>
          <a:p>
            <a:endParaRPr lang="uk-UA" sz="2000" b="1" dirty="0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A830D5E6-55E7-44D4-B560-83916556792E}"/>
              </a:ext>
            </a:extLst>
          </p:cNvPr>
          <p:cNvSpPr/>
          <p:nvPr/>
        </p:nvSpPr>
        <p:spPr>
          <a:xfrm>
            <a:off x="3803515" y="355058"/>
            <a:ext cx="5029200" cy="79766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3CFADD-E912-475A-9DAD-F6A860CF8D0C}"/>
              </a:ext>
            </a:extLst>
          </p:cNvPr>
          <p:cNvSpPr txBox="1"/>
          <p:nvPr/>
        </p:nvSpPr>
        <p:spPr>
          <a:xfrm>
            <a:off x="4280169" y="480523"/>
            <a:ext cx="4233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Форми навчання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97A48-9B5F-4B42-9FB1-58109532A83D}"/>
              </a:ext>
            </a:extLst>
          </p:cNvPr>
          <p:cNvSpPr txBox="1"/>
          <p:nvPr/>
        </p:nvSpPr>
        <p:spPr>
          <a:xfrm>
            <a:off x="826851" y="2543504"/>
            <a:ext cx="26556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uk-UA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рганізація освітнього процесу в безпечному освітньому середовищі</a:t>
            </a:r>
            <a:endParaRPr lang="uk-U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26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79B11-464B-463E-B476-40A52A418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Група продовженого дня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0FC98F4-7106-4F52-A274-351EA61928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 не тільки місце, де діти можуть дочекатися своїх батьків, поки ті працюють, а й важливий елемент освітнього  процесу.</a:t>
            </a:r>
          </a:p>
          <a:p>
            <a:pPr algn="just"/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Група продовженого дня є однією із форм виховання дітей і допомагає організувати найсприятливіші умови для їхнього відпочинку, навчання і виховання, поєднання навчально-виховної роботи на </a:t>
            </a:r>
            <a:r>
              <a:rPr lang="uk-UA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уроках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в позаурочний час.</a:t>
            </a:r>
            <a:endParaRPr lang="uk-UA" sz="2000" b="1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952AD7F-E845-44B2-B52E-A8635C17B1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2" y="2210469"/>
            <a:ext cx="4243140" cy="318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34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A03623B-02ED-49EE-AC8D-CB0CAACED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776D88D-196E-4055-9D87-2AE09E91B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8834" y="1718621"/>
            <a:ext cx="3754876" cy="4351338"/>
          </a:xfrm>
        </p:spPr>
        <p:txBody>
          <a:bodyPr>
            <a:normAutofit/>
          </a:bodyPr>
          <a:lstStyle/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Впродовж роботи в ГПД проводились екскурсій, прогулянки, конкурси, виставки, свята,  бібліотечні години, трудові десанти, години гарної поведінки, зустрічі з цікавими людьми, спортивні змагання,  квести, флешмоби.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Вихователями </a:t>
            </a:r>
            <a:r>
              <a:rPr lang="uk-UA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Вихватенко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А.В., Кабак Я.О. щодня проводилися заняття в гуртку ГПД « Маленькі чарівники »</a:t>
            </a:r>
            <a:endParaRPr lang="uk-UA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600" b="1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D9E3FC83-A8F6-4BD8-8C7D-186385690230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60" y="1971674"/>
            <a:ext cx="4770201" cy="374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8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C490C-7E34-47A5-91B7-15715F910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uk-UA" b="1" i="0" u="none" strike="noStrike" kern="1200" cap="none" spc="0" normalizeH="0" baseline="0" noProof="0" dirty="0">
                <a:ln w="6600">
                  <a:solidFill>
                    <a:srgbClr val="E5E5E5"/>
                  </a:solidFill>
                  <a:prstDash val="solid"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Стратегічні  цілі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0802547-57BA-45DB-916B-6A0F8C9F3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525294"/>
            <a:ext cx="4945324" cy="58074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uk-UA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uk-UA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uk-UA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 системи   примусової           вентиляції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2.Облаштування санвузлів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Встановлення протипожежних дверей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Електроосвітлення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Штукатурка та фарбування стін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 Ремонт підлоги ( липень- серпень 2023)</a:t>
            </a:r>
          </a:p>
          <a:p>
            <a:endParaRPr lang="uk-UA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4E41876-C6E9-41E8-A226-D507CB291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20755" cy="4080753"/>
          </a:xfrm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І</a:t>
            </a:r>
            <a:r>
              <a:rPr lang="uk-UA" sz="2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Створення та забезпечення функціонування безпечного освітнього середовища</a:t>
            </a:r>
          </a:p>
          <a:p>
            <a:pPr algn="ctr"/>
            <a:r>
              <a:rPr lang="uk-UA" sz="2800" b="1" dirty="0"/>
              <a:t> 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uk-UA" sz="2000" b="1" dirty="0"/>
          </a:p>
          <a:p>
            <a:endParaRPr lang="uk-UA" sz="2000" b="1" u="sng" dirty="0"/>
          </a:p>
          <a:p>
            <a:endParaRPr lang="uk-UA" sz="2000" b="1" dirty="0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A830D5E6-55E7-44D4-B560-83916556792E}"/>
              </a:ext>
            </a:extLst>
          </p:cNvPr>
          <p:cNvSpPr/>
          <p:nvPr/>
        </p:nvSpPr>
        <p:spPr>
          <a:xfrm>
            <a:off x="3755923" y="525294"/>
            <a:ext cx="5118730" cy="10773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3CFADD-E912-475A-9DAD-F6A860CF8D0C}"/>
              </a:ext>
            </a:extLst>
          </p:cNvPr>
          <p:cNvSpPr txBox="1"/>
          <p:nvPr/>
        </p:nvSpPr>
        <p:spPr>
          <a:xfrm>
            <a:off x="4060880" y="623617"/>
            <a:ext cx="4598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1.1.ОБЛАШТУВАННЯ   УКРИТТЯ </a:t>
            </a:r>
          </a:p>
        </p:txBody>
      </p:sp>
    </p:spTree>
    <p:extLst>
      <p:ext uri="{BB962C8B-B14F-4D97-AF65-F5344CB8AC3E}">
        <p14:creationId xmlns:p14="http://schemas.microsoft.com/office/powerpoint/2010/main" val="4246902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A03623B-02ED-49EE-AC8D-CB0CAACE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73" y="281763"/>
            <a:ext cx="7321550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latin typeface="Arial Black" panose="020B0A04020102020204" pitchFamily="34" charset="0"/>
              </a:rPr>
              <a:t>Творчі роботи вихованців ГПД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776D88D-196E-4055-9D87-2AE09E91B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8834" y="1718621"/>
            <a:ext cx="3754876" cy="4351338"/>
          </a:xfrm>
        </p:spPr>
        <p:txBody>
          <a:bodyPr>
            <a:normAutofit/>
          </a:bodyPr>
          <a:lstStyle/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6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614507-4DE6-4526-B70F-9C7F65573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5" r="2134"/>
          <a:stretch/>
        </p:blipFill>
        <p:spPr>
          <a:xfrm>
            <a:off x="161724" y="1711986"/>
            <a:ext cx="4581626" cy="3406014"/>
          </a:xfrm>
          <a:prstGeom prst="rect">
            <a:avLst/>
          </a:prstGeom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0B44F8C6-830E-4401-AFEB-ADEC7C3561B4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22173"/>
            <a:ext cx="4238927" cy="32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50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242EC5DC-9B0B-454A-8224-935DAA24B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ироблення інноваційного стилю професійної  діяльності</a:t>
            </a:r>
            <a:endParaRPr lang="uk-UA" b="1" dirty="0"/>
          </a:p>
        </p:txBody>
      </p:sp>
      <p:sp>
        <p:nvSpPr>
          <p:cNvPr id="13" name="Місце для вмісту 12">
            <a:extLst>
              <a:ext uri="{FF2B5EF4-FFF2-40B4-BE49-F238E27FC236}">
                <a16:creationId xmlns:a16="http://schemas.microsoft.com/office/drawing/2014/main" id="{B8CE2FC5-5975-4E3A-B6B0-8148C40F0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928" y="1828799"/>
            <a:ext cx="3863811" cy="4309354"/>
          </a:xfrm>
        </p:spPr>
        <p:txBody>
          <a:bodyPr>
            <a:normAutofit fontScale="92500" lnSpcReduction="20000"/>
          </a:bodyPr>
          <a:lstStyle/>
          <a:p>
            <a:pPr marR="14605" lvl="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забезпечення впровадження загальноосвітніх орієнтирів Нової української школи на основі 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компетентнісного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підходу;</a:t>
            </a:r>
            <a:endParaRPr lang="uk-UA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4605" lvl="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забезпечення науково-методичного супроводу впровадження Державного стандарту початкової загальної освіти, Державного стандарту базової і повної загальної середньої освіти,</a:t>
            </a:r>
            <a:endParaRPr lang="uk-UA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4605" lvl="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спрямування роботи на розвиток 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інноваційності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навчальному закладі за допомогою ІКТ, що передбачає створення простору і можливостей для творчості учнів та педагогічних працівників;</a:t>
            </a:r>
          </a:p>
          <a:p>
            <a:pPr marR="14605" lvl="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забезпечення розвитку дистанційної освіти в школі; </a:t>
            </a:r>
            <a:endParaRPr lang="uk-UA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3" name="Місце для вмісту 2">
            <a:extLst>
              <a:ext uri="{FF2B5EF4-FFF2-40B4-BE49-F238E27FC236}">
                <a16:creationId xmlns:a16="http://schemas.microsoft.com/office/drawing/2014/main" id="{F7B5E9AE-6A3D-4A94-AB43-3956727AE2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16425" y="2118717"/>
            <a:ext cx="4445000" cy="3336528"/>
          </a:xfrm>
        </p:spPr>
      </p:pic>
    </p:spTree>
    <p:extLst>
      <p:ext uri="{BB962C8B-B14F-4D97-AF65-F5344CB8AC3E}">
        <p14:creationId xmlns:p14="http://schemas.microsoft.com/office/powerpoint/2010/main" val="3102057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242EC5DC-9B0B-454A-8224-935DAA24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90" y="705119"/>
            <a:ext cx="8833010" cy="1059305"/>
          </a:xfrm>
        </p:spPr>
        <p:txBody>
          <a:bodyPr>
            <a:normAutofit fontScale="90000"/>
          </a:bodyPr>
          <a:lstStyle/>
          <a:p>
            <a:pPr algn="ctr" fontAlgn="base">
              <a:lnSpc>
                <a:spcPct val="115000"/>
              </a:lnSpc>
              <a:spcAft>
                <a:spcPts val="1000"/>
              </a:spcAft>
            </a:pPr>
            <a:r>
              <a:rPr lang="uk-UA" sz="2400" b="1" kern="18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Використання сучасних освітніх інструментів</a:t>
            </a: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8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підвищення рівня цифрової компетентності </a:t>
            </a: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8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педагога НУШ</a:t>
            </a: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13" name="Місце для вмісту 12">
            <a:extLst>
              <a:ext uri="{FF2B5EF4-FFF2-40B4-BE49-F238E27FC236}">
                <a16:creationId xmlns:a16="http://schemas.microsoft.com/office/drawing/2014/main" id="{B8CE2FC5-5975-4E3A-B6B0-8148C40F0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892" y="1951614"/>
            <a:ext cx="4263237" cy="4279089"/>
          </a:xfrm>
        </p:spPr>
        <p:txBody>
          <a:bodyPr>
            <a:normAutofit/>
          </a:bodyPr>
          <a:lstStyle/>
          <a:p>
            <a:pPr algn="just" fontAlgn="base">
              <a:spcAft>
                <a:spcPts val="1000"/>
              </a:spcAft>
            </a:pPr>
            <a:r>
              <a:rPr lang="uk-UA" sz="1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Педагогу Нової української школи вже недостатньо просто користуватися комп’ютерною технікою, інтернетом, проходити навчання з використанням інформаційно-комунікаційних технологій (ІКТ). Тепер він зобов’язаний постійно розвивати та удосконалювати інформаційно-комунікаційну компетентність через запровадження цифрових інструментів освітньої діяльності; сприяти набуттю учнями навичок критичного сприйняття інформації, вчити виявляти недостовірну інформацію, відрізняти факти від суджень, захищатися від небезпек інформаційного тиску, користуватися можливостями медіа, тобто здійснювати системну роботу з </a:t>
            </a:r>
            <a:r>
              <a:rPr lang="uk-UA" sz="1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упровадження медіа грамотності.</a:t>
            </a:r>
            <a:endParaRPr lang="uk-UA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uk-UA" sz="1400" b="1" dirty="0"/>
          </a:p>
        </p:txBody>
      </p:sp>
      <p:pic>
        <p:nvPicPr>
          <p:cNvPr id="3" name="Місце для вмісту 2">
            <a:extLst>
              <a:ext uri="{FF2B5EF4-FFF2-40B4-BE49-F238E27FC236}">
                <a16:creationId xmlns:a16="http://schemas.microsoft.com/office/drawing/2014/main" id="{EE4C7F03-1276-40ED-BBCA-23CEB910AD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2178995"/>
            <a:ext cx="4419162" cy="3317133"/>
          </a:xfrm>
        </p:spPr>
      </p:pic>
    </p:spTree>
    <p:extLst>
      <p:ext uri="{BB962C8B-B14F-4D97-AF65-F5344CB8AC3E}">
        <p14:creationId xmlns:p14="http://schemas.microsoft.com/office/powerpoint/2010/main" val="2340360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242EC5DC-9B0B-454A-8224-935DAA24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88" y="184840"/>
            <a:ext cx="7202456" cy="1049235"/>
          </a:xfrm>
        </p:spPr>
        <p:txBody>
          <a:bodyPr>
            <a:normAutofit/>
          </a:bodyPr>
          <a:lstStyle/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Майстер- клас « Сучасний цифровий урок»</a:t>
            </a: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211D16B7-BFC5-4DB7-9FA1-723145318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2191" y="998693"/>
            <a:ext cx="5856050" cy="5674467"/>
          </a:xfrm>
        </p:spPr>
      </p:pic>
    </p:spTree>
    <p:extLst>
      <p:ext uri="{BB962C8B-B14F-4D97-AF65-F5344CB8AC3E}">
        <p14:creationId xmlns:p14="http://schemas.microsoft.com/office/powerpoint/2010/main" val="2309402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6DB64F8-EE0F-4200-AB75-F19325B1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196" y="132339"/>
            <a:ext cx="7204226" cy="598388"/>
          </a:xfrm>
        </p:spPr>
        <p:txBody>
          <a:bodyPr/>
          <a:lstStyle/>
          <a:p>
            <a:pPr algn="ctr"/>
            <a:r>
              <a:rPr lang="uk-UA" b="1" dirty="0"/>
              <a:t>Матеріали майстер-класу</a:t>
            </a: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BC20A05E-0D3B-4BA5-A142-7C57B5A91E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8563" y="826852"/>
            <a:ext cx="4163437" cy="3122577"/>
          </a:xfrm>
        </p:spPr>
      </p:pic>
      <p:pic>
        <p:nvPicPr>
          <p:cNvPr id="2" name="Місце для вмісту 1">
            <a:extLst>
              <a:ext uri="{FF2B5EF4-FFF2-40B4-BE49-F238E27FC236}">
                <a16:creationId xmlns:a16="http://schemas.microsoft.com/office/drawing/2014/main" id="{952F58DD-C1B8-4235-976B-5A6D899955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49474" y="966628"/>
            <a:ext cx="3285963" cy="49247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D51EFB-09B8-4B57-95F9-CA527943A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5554"/>
            <a:ext cx="5278151" cy="23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35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19" y="750075"/>
            <a:ext cx="8715437" cy="1928826"/>
          </a:xfrm>
        </p:spPr>
        <p:txBody>
          <a:bodyPr>
            <a:noAutofit/>
          </a:bodyPr>
          <a:lstStyle/>
          <a:p>
            <a:r>
              <a:rPr lang="uk-UA" sz="3200" b="1" dirty="0">
                <a:latin typeface="Georgia" pitchFamily="18" charset="0"/>
              </a:rPr>
              <a:t>Національно- патріотичне виховання –джерело та засіб формування громадянина суверенної держава</a:t>
            </a:r>
            <a:endParaRPr lang="ru-RU" sz="3200" b="1" i="1" dirty="0">
              <a:latin typeface="Georg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3E329D-00D3-4930-B912-60BDD2FCC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91" y="3035030"/>
            <a:ext cx="4387557" cy="3292659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-1" y="4286256"/>
            <a:ext cx="3075691" cy="2571744"/>
            <a:chOff x="-1" y="4286256"/>
            <a:chExt cx="3075691" cy="2571744"/>
          </a:xfrm>
        </p:grpSpPr>
        <p:pic>
          <p:nvPicPr>
            <p:cNvPr id="7" name="Picture 2" descr="C:\Documents and Settings\Учитель\Рабочий стол\орнаменти\14.jpg"/>
            <p:cNvPicPr>
              <a:picLocks noChangeAspect="1" noChangeArrowheads="1"/>
            </p:cNvPicPr>
            <p:nvPr/>
          </p:nvPicPr>
          <p:blipFill>
            <a:blip r:embed="rId3" cstate="print"/>
            <a:srcRect t="31723" b="25225"/>
            <a:stretch>
              <a:fillRect/>
            </a:stretch>
          </p:blipFill>
          <p:spPr bwMode="auto">
            <a:xfrm>
              <a:off x="-1" y="6215082"/>
              <a:ext cx="3075691" cy="642918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" name="Picture 2" descr="C:\Documents and Settings\Учитель\Рабочий стол\орнаменти\14.jpg"/>
            <p:cNvPicPr>
              <a:picLocks noChangeAspect="1" noChangeArrowheads="1"/>
            </p:cNvPicPr>
            <p:nvPr/>
          </p:nvPicPr>
          <p:blipFill>
            <a:blip r:embed="rId4" cstate="print"/>
            <a:srcRect t="31723" b="25225"/>
            <a:stretch>
              <a:fillRect/>
            </a:stretch>
          </p:blipFill>
          <p:spPr bwMode="auto">
            <a:xfrm rot="5400000">
              <a:off x="-964413" y="5250669"/>
              <a:ext cx="2571744" cy="642918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grpSp>
        <p:nvGrpSpPr>
          <p:cNvPr id="14" name="Группа 13"/>
          <p:cNvGrpSpPr/>
          <p:nvPr/>
        </p:nvGrpSpPr>
        <p:grpSpPr>
          <a:xfrm flipH="1">
            <a:off x="6215074" y="4286256"/>
            <a:ext cx="2928926" cy="2571744"/>
            <a:chOff x="-1" y="4286256"/>
            <a:chExt cx="3075691" cy="2571744"/>
          </a:xfrm>
        </p:grpSpPr>
        <p:pic>
          <p:nvPicPr>
            <p:cNvPr id="15" name="Picture 2" descr="C:\Documents and Settings\Учитель\Рабочий стол\орнаменти\14.jpg"/>
            <p:cNvPicPr>
              <a:picLocks noChangeAspect="1" noChangeArrowheads="1"/>
            </p:cNvPicPr>
            <p:nvPr/>
          </p:nvPicPr>
          <p:blipFill>
            <a:blip r:embed="rId5" cstate="print"/>
            <a:srcRect t="31723" b="25225"/>
            <a:stretch>
              <a:fillRect/>
            </a:stretch>
          </p:blipFill>
          <p:spPr bwMode="auto">
            <a:xfrm>
              <a:off x="-1" y="6215082"/>
              <a:ext cx="3075691" cy="642918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6" name="Picture 2" descr="C:\Documents and Settings\Учитель\Рабочий стол\орнаменти\14.jpg"/>
            <p:cNvPicPr>
              <a:picLocks noChangeAspect="1" noChangeArrowheads="1"/>
            </p:cNvPicPr>
            <p:nvPr/>
          </p:nvPicPr>
          <p:blipFill>
            <a:blip r:embed="rId6" cstate="print"/>
            <a:srcRect t="31723" b="25225"/>
            <a:stretch>
              <a:fillRect/>
            </a:stretch>
          </p:blipFill>
          <p:spPr bwMode="auto">
            <a:xfrm rot="5400000">
              <a:off x="-964413" y="5250669"/>
              <a:ext cx="2571744" cy="642918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11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4281" y="0"/>
            <a:ext cx="3405805" cy="128586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7" name="TextBox 16"/>
          <p:cNvSpPr txBox="1"/>
          <p:nvPr/>
        </p:nvSpPr>
        <p:spPr>
          <a:xfrm>
            <a:off x="5000628" y="3643314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1894F0-7BAF-491A-8927-D74D08A2FF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0200" y="2678901"/>
            <a:ext cx="2900123" cy="3866830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97445D13-677A-49D8-A5D5-BDA1CC0727C0}"/>
              </a:ext>
            </a:extLst>
          </p:cNvPr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587375" y="2616200"/>
            <a:ext cx="8001000" cy="376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1159498" y="4725144"/>
            <a:ext cx="1481958" cy="12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2" r="7191"/>
          <a:stretch/>
        </p:blipFill>
        <p:spPr>
          <a:xfrm>
            <a:off x="304828" y="4077781"/>
            <a:ext cx="3979140" cy="24709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27" y="1107076"/>
            <a:ext cx="3918609" cy="27348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8" b="24703"/>
          <a:stretch/>
        </p:blipFill>
        <p:spPr>
          <a:xfrm rot="5400000">
            <a:off x="993507" y="564250"/>
            <a:ext cx="2664296" cy="39024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" b="25310"/>
          <a:stretch/>
        </p:blipFill>
        <p:spPr>
          <a:xfrm rot="5400000">
            <a:off x="5764294" y="3367677"/>
            <a:ext cx="2470937" cy="38911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 rot="10800000">
            <a:off x="3900638" y="3332474"/>
            <a:ext cx="1481958" cy="12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777" y="130136"/>
            <a:ext cx="9265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E67C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+mn-cs"/>
              </a:rPr>
              <a:t>МАЛЮНКИ ДЛЯ ЗАХИСНИКІВ</a:t>
            </a:r>
            <a:endParaRPr kumimoji="0" lang="ru-RU" sz="5400" b="0" i="0" u="none" strike="noStrike" kern="1200" cap="none" spc="0" normalizeH="0" baseline="0" noProof="0" dirty="0">
              <a:ln w="0"/>
              <a:solidFill>
                <a:srgbClr val="4E67C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вмісту 2">
            <a:extLst>
              <a:ext uri="{FF2B5EF4-FFF2-40B4-BE49-F238E27FC236}">
                <a16:creationId xmlns:a16="http://schemas.microsoft.com/office/drawing/2014/main" id="{8335B30B-439D-42C5-9A5B-423AF7D5B1D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160338"/>
            <a:ext cx="4060825" cy="3044825"/>
          </a:xfrm>
          <a:prstGeom prst="rect">
            <a:avLst/>
          </a:prstGeom>
        </p:spPr>
      </p:pic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A5196DB-20A0-42C1-AD1C-8B40FD6EBE4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567238" y="1408113"/>
            <a:ext cx="4576762" cy="34321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BC827A-5224-44BD-BB9D-D29769694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88" y="3429000"/>
            <a:ext cx="4134255" cy="310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66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726621-1D8C-4A73-89BD-837B82EA6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57" y="0"/>
            <a:ext cx="7238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75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102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flipH="1">
            <a:off x="7045347" y="0"/>
            <a:ext cx="2088232" cy="6858001"/>
            <a:chOff x="27355" y="0"/>
            <a:chExt cx="2012853" cy="6858001"/>
          </a:xfrm>
        </p:grpSpPr>
        <p:pic>
          <p:nvPicPr>
            <p:cNvPr id="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42" y="642805"/>
            <a:ext cx="5623135" cy="52835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 rot="10800000">
            <a:off x="6372200" y="496023"/>
            <a:ext cx="1481958" cy="12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1004035" y="5301208"/>
            <a:ext cx="1481958" cy="12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44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C490C-7E34-47A5-91B7-15715F910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Облаштування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укриття</a:t>
            </a:r>
            <a:endParaRPr lang="uk-UA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4E41876-C6E9-41E8-A226-D507CB291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4080753"/>
          </a:xfrm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endParaRPr lang="uk-UA" sz="2000" b="1" dirty="0"/>
          </a:p>
          <a:p>
            <a:r>
              <a:rPr lang="uk-UA" sz="2000" b="1" dirty="0"/>
              <a:t>3. Встановлення протипожежних дверей</a:t>
            </a:r>
          </a:p>
          <a:p>
            <a:r>
              <a:rPr lang="uk-UA" sz="2000" b="1" dirty="0"/>
              <a:t>4. Електроосвітлення</a:t>
            </a:r>
          </a:p>
          <a:p>
            <a:r>
              <a:rPr lang="uk-UA" sz="2000" b="1" dirty="0"/>
              <a:t>5. Штукатурка та фарбування стін </a:t>
            </a:r>
          </a:p>
          <a:p>
            <a:pPr marL="457200" indent="-457200">
              <a:buAutoNum type="arabicPeriod" startAt="6"/>
            </a:pPr>
            <a:r>
              <a:rPr lang="uk-UA" sz="2000" b="1" dirty="0"/>
              <a:t>Ремонт підлоги </a:t>
            </a:r>
          </a:p>
          <a:p>
            <a:r>
              <a:rPr lang="uk-UA" sz="2000" b="1" dirty="0"/>
              <a:t>( червень-липень 2023)</a:t>
            </a:r>
          </a:p>
          <a:p>
            <a:r>
              <a:rPr lang="uk-UA" sz="2000" b="1" dirty="0"/>
              <a:t>7.Налагодження роботи системи опалення ( до початку опалювального сезону)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F2FBB5-FC2A-4794-8927-E42824EE9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3"/>
          <a:stretch/>
        </p:blipFill>
        <p:spPr>
          <a:xfrm>
            <a:off x="3761969" y="1450109"/>
            <a:ext cx="5214883" cy="34116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3561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C490C-7E34-47A5-91B7-15715F910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Придбання обладнання для укриття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4E41876-C6E9-41E8-A226-D507CB291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4080753"/>
          </a:xfrm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1.Ліхтарики</a:t>
            </a:r>
          </a:p>
          <a:p>
            <a:pPr>
              <a:lnSpc>
                <a:spcPct val="150000"/>
              </a:lnSpc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2.Лави</a:t>
            </a:r>
          </a:p>
          <a:p>
            <a:pPr>
              <a:lnSpc>
                <a:spcPct val="150000"/>
              </a:lnSpc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3.Вода питна</a:t>
            </a:r>
          </a:p>
          <a:p>
            <a:pPr>
              <a:lnSpc>
                <a:spcPct val="150000"/>
              </a:lnSpc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4.Роутер для підключення інтернету</a:t>
            </a:r>
          </a:p>
          <a:p>
            <a:pPr>
              <a:lnSpc>
                <a:spcPct val="150000"/>
              </a:lnSpc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5.Медикаменти, перев’язочний матеріал</a:t>
            </a:r>
          </a:p>
          <a:p>
            <a:pPr>
              <a:lnSpc>
                <a:spcPct val="150000"/>
              </a:lnSpc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6.Шанцевий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інстумент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вогнегасники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50E413-D198-4F42-B74F-3950339B1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571" y="457200"/>
            <a:ext cx="4810490" cy="36078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81D74051-08CA-46A1-BBBD-F3565A0B9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3982635"/>
            <a:ext cx="3446113" cy="2595354"/>
          </a:xfr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14549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CEF51B-4A98-4F58-904B-44782C8F0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Придбання альтернативного джерела живлення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A91F54D0-39E1-4F12-8D56-9C6E2E2332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r>
              <a:rPr lang="uk-UA" dirty="0"/>
              <a:t>г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7727F16-B18D-4F10-B354-6EE6BE416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2" y="1663430"/>
            <a:ext cx="4207210" cy="4389336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uk-UA" dirty="0"/>
          </a:p>
          <a:p>
            <a:endParaRPr lang="uk-UA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uk-UA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Місце на шкільному подвір'ї  для розміщення генератора облаштовано  власними силами  робітником по комплексному обслуговуванню Карпенко Є.В., операторами </a:t>
            </a:r>
            <a:r>
              <a:rPr lang="uk-UA" sz="6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теплогенераторної</a:t>
            </a:r>
            <a:r>
              <a:rPr lang="uk-UA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Купчинським Г.В., Барановим А.Ю.</a:t>
            </a:r>
          </a:p>
          <a:p>
            <a:pPr marL="0" indent="0">
              <a:lnSpc>
                <a:spcPct val="170000"/>
              </a:lnSpc>
              <a:buNone/>
            </a:pPr>
            <a:endParaRPr lang="uk-UA" sz="6200" dirty="0"/>
          </a:p>
          <a:p>
            <a:endParaRPr lang="uk-UA" dirty="0"/>
          </a:p>
          <a:p>
            <a:endParaRPr lang="uk-UA" dirty="0"/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F9C12F-F991-44CB-99ED-B0D732B22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12" y="1751612"/>
            <a:ext cx="3319013" cy="44253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88977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D17EF81-852F-4375-BC00-8E6A7090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327514"/>
            <a:ext cx="7429499" cy="1478570"/>
          </a:xfrm>
        </p:spPr>
        <p:txBody>
          <a:bodyPr>
            <a:normAutofit/>
          </a:bodyPr>
          <a:lstStyle/>
          <a:p>
            <a:pPr algn="ctr"/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Проведення практичної, навчальної , роз’яснювальної, профілактичної роботи щодо забезпечення  безпечного освітнього середовища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1BCDD1C2-1B15-402E-BDE1-A428CE942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80" y="1510203"/>
            <a:ext cx="8647888" cy="3541714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0E565C-97EE-4EBD-A863-3BB2AD76175B}"/>
              </a:ext>
            </a:extLst>
          </p:cNvPr>
          <p:cNvSpPr txBox="1"/>
          <p:nvPr/>
        </p:nvSpPr>
        <p:spPr>
          <a:xfrm>
            <a:off x="259296" y="1886236"/>
            <a:ext cx="8505323" cy="489775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F0000"/>
              </a:contourClr>
            </a:sp3d>
          </a:bodyPr>
          <a:lstStyle/>
          <a:p>
            <a:pPr marL="742950" marR="0" lvl="1" indent="-285750" algn="just" defTabSz="685800" rtl="0" eaLnBrk="1" fontAlgn="auto" latinLnBrk="0" hangingPunct="1"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Протокол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безпеки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щодо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створення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безпечного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освітнього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простору  для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класного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керівника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;</a:t>
            </a:r>
          </a:p>
          <a:p>
            <a:pPr marL="742950" marR="0" lvl="1" indent="-285750" algn="just" defTabSz="685800" rtl="0" eaLnBrk="1" fontAlgn="auto" latinLnBrk="0" hangingPunct="1"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Протокол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безпеки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щодо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мінної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безпеки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;</a:t>
            </a:r>
          </a:p>
          <a:p>
            <a:pPr marL="742950" marR="0" lvl="1" indent="-285750" algn="just" defTabSz="685800" rtl="0" eaLnBrk="1" fontAlgn="auto" latinLnBrk="0" hangingPunct="1"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Алгоритм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дій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учня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 у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разі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увімкнення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сигналу  «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Повітряна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тривога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»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;</a:t>
            </a:r>
          </a:p>
          <a:p>
            <a:pPr marL="742950" marR="0" lvl="1" indent="-285750" algn="just" defTabSz="685800" rtl="0" eaLnBrk="1" fontAlgn="auto" latinLnBrk="0" hangingPunct="1"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Алгоритм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дій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для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вчителів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у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разі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увімкнення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сигналу   «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Повітряна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тривога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»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  <a:p>
            <a:pPr marL="742950" marR="0" lvl="1" indent="-285750" algn="just" defTabSz="685800" rtl="0" eaLnBrk="1" fontAlgn="auto" latinLnBrk="0" hangingPunct="1"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Правила поведінки у найпростішому укритті.</a:t>
            </a:r>
          </a:p>
          <a:p>
            <a:pPr marL="742950" marR="0" lvl="1" indent="-285750" algn="just" defTabSz="685800" rtl="0" eaLnBrk="1" fontAlgn="auto" latinLnBrk="0" hangingPunct="1"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Правила поведінки під час онлайн-навчання </a:t>
            </a:r>
          </a:p>
          <a:p>
            <a:pPr marL="742950" marR="0" lvl="1" indent="-285750" algn="just" defTabSz="685800" rtl="0" eaLnBrk="1" fontAlgn="auto" latinLnBrk="0" hangingPunct="1"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uk-UA" sz="24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План проведення практичних навчань з учасниками НВП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  <a:p>
            <a:pPr marL="95250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</a:rPr>
              <a:t> 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5273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6B813AC-5366-4246-8690-B9F59D48D26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uk-UA" dirty="0">
                <a:latin typeface="Arial Black" panose="020B0A04020102020204" pitchFamily="34" charset="0"/>
              </a:rPr>
              <a:t>Оволодіння методиками роботи з дітьми в стресових ситуаціях під час війни</a:t>
            </a:r>
          </a:p>
        </p:txBody>
      </p:sp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649A3BE5-56C3-42E4-B434-C20B16B2F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866" y="2261086"/>
            <a:ext cx="3753459" cy="823912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kumimoji="0" lang="uk-UA" sz="12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 Педагогічних  працівників пройшли курси « Перша </a:t>
            </a:r>
            <a:r>
              <a:rPr kumimoji="0" lang="uk-UA" sz="1200" b="1" i="0" u="none" strike="noStrike" kern="120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домедична</a:t>
            </a:r>
            <a:r>
              <a:rPr kumimoji="0" lang="uk-UA" sz="12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допомога в умовах війни 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lang="uk-UA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33" y="3393885"/>
            <a:ext cx="3608697" cy="2717800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E65F6342-2CEB-4F77-8C58-25367B121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38733" y="2149066"/>
            <a:ext cx="3753459" cy="1047952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 педагогічні працівники   оволоділи практиками психологічної підтримки дітей у воєнний час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46" y="3429000"/>
            <a:ext cx="3899222" cy="27340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890435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60975-A4BF-49EA-A73D-67719BF92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341" y="157356"/>
            <a:ext cx="7429499" cy="1478570"/>
          </a:xfrm>
        </p:spPr>
        <p:txBody>
          <a:bodyPr>
            <a:normAutofit/>
          </a:bodyPr>
          <a:lstStyle/>
          <a:p>
            <a:pPr algn="ctr"/>
            <a:r>
              <a:rPr lang="uk-UA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Навчання  та практичне відпрацювання дій щодо алгоритму дій учнів у надзвичайних ситуаціях у військовий час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B5A91B98-169B-4F11-8930-D2AC3CE86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341" y="1335087"/>
            <a:ext cx="7429499" cy="3541714"/>
          </a:xfrm>
        </p:spPr>
        <p:txBody>
          <a:bodyPr>
            <a:normAutofit/>
          </a:bodyPr>
          <a:lstStyle/>
          <a:p>
            <a:pPr algn="just"/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 фахівців для проведення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практичної, навчальної , роз’яснювальної, профілактичної роботи з учнями</a:t>
            </a:r>
          </a:p>
          <a:p>
            <a:pPr algn="just"/>
            <a:r>
              <a:rPr lang="uk-UA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Спеціалисти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міжнародної організації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UHICEF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41" y="2894950"/>
            <a:ext cx="3781652" cy="283860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88" y="3518979"/>
            <a:ext cx="3831744" cy="288578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616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C7735-DF4D-4195-A114-887E58F42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Об’єктове тренування з працівниками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полтавського районного управління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ДСНС  по відпрацюванню дій під час пожежі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35E8392-2185-4772-8E9A-19ED2BA96E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dirty="0"/>
              <a:t>ФОТО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4C9F7A7-05D0-466B-9ED1-E59751F09B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dirty="0"/>
              <a:t>ФОТО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08" y="2404220"/>
            <a:ext cx="7865285" cy="353937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856362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хема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5.xml><?xml version="1.0" encoding="utf-8"?>
<a:theme xmlns:a="http://schemas.openxmlformats.org/drawingml/2006/main" name="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2812</TotalTime>
  <Words>1124</Words>
  <Application>Microsoft Office PowerPoint</Application>
  <PresentationFormat>Екран (4:3)</PresentationFormat>
  <Paragraphs>125</Paragraphs>
  <Slides>29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6</vt:i4>
      </vt:variant>
      <vt:variant>
        <vt:lpstr>Заголовки слайдів</vt:lpstr>
      </vt:variant>
      <vt:variant>
        <vt:i4>29</vt:i4>
      </vt:variant>
    </vt:vector>
  </HeadingPairs>
  <TitlesOfParts>
    <vt:vector size="46" baseType="lpstr">
      <vt:lpstr>Century Gothic</vt:lpstr>
      <vt:lpstr>Arial Black</vt:lpstr>
      <vt:lpstr>Trebuchet MS</vt:lpstr>
      <vt:lpstr>Georgia</vt:lpstr>
      <vt:lpstr>Calibri Light</vt:lpstr>
      <vt:lpstr>Calibri</vt:lpstr>
      <vt:lpstr>Wingdings 3</vt:lpstr>
      <vt:lpstr>Tw Cen MT</vt:lpstr>
      <vt:lpstr>Wingdings</vt:lpstr>
      <vt:lpstr>Arial</vt:lpstr>
      <vt:lpstr>Times New Roman</vt:lpstr>
      <vt:lpstr>Легкий дым</vt:lpstr>
      <vt:lpstr>Office Theme</vt:lpstr>
      <vt:lpstr>Схема</vt:lpstr>
      <vt:lpstr>Галерея</vt:lpstr>
      <vt:lpstr>8</vt:lpstr>
      <vt:lpstr>Воздушный поток</vt:lpstr>
      <vt:lpstr>Освітній процес в 2022 -2023 н.р.: досягнення та успіхи, виклики та труднощі</vt:lpstr>
      <vt:lpstr>Стратегічні  цілі</vt:lpstr>
      <vt:lpstr>Облаштування  укриття</vt:lpstr>
      <vt:lpstr>Придбання обладнання для укриття</vt:lpstr>
      <vt:lpstr>Придбання альтернативного джерела живлення</vt:lpstr>
      <vt:lpstr>Проведення практичної, навчальної , роз’яснювальної, профілактичної роботи щодо забезпечення  безпечного освітнього середовища</vt:lpstr>
      <vt:lpstr>Оволодіння методиками роботи з дітьми в стресових ситуаціях під час війни</vt:lpstr>
      <vt:lpstr>Навчання  та практичне відпрацювання дій щодо алгоритму дій учнів у надзвичайних ситуаціях у військовий час</vt:lpstr>
      <vt:lpstr>Об’єктове тренування з працівниками полтавського районного управління  ГУ ДСНС  по відпрацюванню дій під час пожежі </vt:lpstr>
      <vt:lpstr>                   ДЕНЬ цивільного захисту</vt:lpstr>
      <vt:lpstr>Презентація PowerPoint</vt:lpstr>
      <vt:lpstr>Психологічна підтримка учасників   освітнього процесу  в умовах воєнного/післявоєнного стану, перегляд антибулінгових політик</vt:lpstr>
      <vt:lpstr>Антибулінгова політика — це співпраця з територіальними органами Національної поліції, Службою у справах дітей </vt:lpstr>
      <vt:lpstr> </vt:lpstr>
      <vt:lpstr>Організація харчування</vt:lpstr>
      <vt:lpstr>Здорове харчування</vt:lpstr>
      <vt:lpstr>Стратегічна  ціль № 2</vt:lpstr>
      <vt:lpstr>Група продовженого дня</vt:lpstr>
      <vt:lpstr>Презентація PowerPoint</vt:lpstr>
      <vt:lpstr>Творчі роботи вихованців ГПД</vt:lpstr>
      <vt:lpstr>Вироблення інноваційного стилю професійної  діяльності</vt:lpstr>
      <vt:lpstr>Використання сучасних освітніх інструментів для підвищення рівня цифрової компетентності  педагога НУШ </vt:lpstr>
      <vt:lpstr>Майстер- клас « Сучасний цифровий урок» </vt:lpstr>
      <vt:lpstr>Матеріали майстер-класу</vt:lpstr>
      <vt:lpstr>Національно- патріотичне виховання –джерело та засіб формування громадянина суверенної держава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240</cp:revision>
  <dcterms:created xsi:type="dcterms:W3CDTF">2016-03-30T09:48:38Z</dcterms:created>
  <dcterms:modified xsi:type="dcterms:W3CDTF">2023-11-15T12:32:24Z</dcterms:modified>
</cp:coreProperties>
</file>